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9" r:id="rId7"/>
    <p:sldId id="281" r:id="rId8"/>
    <p:sldId id="283" r:id="rId9"/>
    <p:sldId id="282" r:id="rId10"/>
    <p:sldId id="269" r:id="rId11"/>
    <p:sldId id="285" r:id="rId12"/>
    <p:sldId id="280" r:id="rId13"/>
    <p:sldId id="284" r:id="rId14"/>
    <p:sldId id="278" r:id="rId15"/>
    <p:sldId id="268" r:id="rId16"/>
  </p:sldIdLst>
  <p:sldSz cx="12192000" cy="6858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qEGvw6dxTzCADGYI0/bn/HsZ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F2B27-A259-F152-02AB-91017E7EA599}" v="1" dt="2023-12-14T08:53:36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3" autoAdjust="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Lukač" userId="S::luka.lukac@um.si::664ea76b-1e27-44d6-9118-861efcf80539" providerId="AD" clId="Web-{647F2B27-A259-F152-02AB-91017E7EA599}"/>
    <pc:docChg chg="sldOrd">
      <pc:chgData name="Luka Lukač" userId="S::luka.lukac@um.si::664ea76b-1e27-44d6-9118-861efcf80539" providerId="AD" clId="Web-{647F2B27-A259-F152-02AB-91017E7EA599}" dt="2023-12-14T08:53:36.687" v="0"/>
      <pc:docMkLst>
        <pc:docMk/>
      </pc:docMkLst>
      <pc:sldChg chg="ord">
        <pc:chgData name="Luka Lukač" userId="S::luka.lukac@um.si::664ea76b-1e27-44d6-9118-861efcf80539" providerId="AD" clId="Web-{647F2B27-A259-F152-02AB-91017E7EA599}" dt="2023-12-14T08:53:36.687" v="0"/>
        <pc:sldMkLst>
          <pc:docMk/>
          <pc:sldMk cId="117854474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dirty="0"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70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Google Shape;95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Tx/>
                  <a:buChar char="-"/>
                </a:pPr>
                <a:endParaRPr dirty="0"/>
              </a:p>
            </p:txBody>
          </p:sp>
        </mc:Choice>
        <mc:Fallback xmlns="">
          <p:sp>
            <p:nvSpPr>
              <p:cNvPr id="95" name="Google Shape;95;p2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Tx/>
                  <a:buChar char="-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proposed model shows relatively high overall Acc and MF1, showing its promise in sleep staging. Additionally, high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𝑘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values showed almost perfect agreement with certified sleep experts, further confirming the model's reliability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71450" lvl="0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Tx/>
                  <a:buChar char="-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Extensive experiments on public sleep datasets of S1 group and S3 group show that the proposed model can achieve competitive results with state-of-the-art sleep stage classification models.</a:t>
                </a:r>
                <a:endParaRPr lang="vi-V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lvl="0" indent="-1714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Tx/>
                  <a:buChar char="-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future, it is possible to improve the sleep stage classification performance of the proposed model by combining EEG signals with EOG and EMG, simplifying the proposed model with a minimum number of parameters, or applying transfer learning methods such as using pre-trained neural network models. Also ablation studies could be performed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to understand the contribution of different components of a model.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addition, investigating the performance improvement for the N1 stage (like data augmentation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balancing classes) holds promise for upcoming research.</a:t>
                </a:r>
                <a:endParaRPr dirty="0"/>
              </a:p>
            </p:txBody>
          </p:sp>
        </mc:Fallback>
      </mc:AlternateContent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95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31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01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49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64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63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49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58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z 35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vi-VN"/>
              <a:t>November 7, 2023</a:t>
            </a:r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74510" y="1297672"/>
            <a:ext cx="10842978" cy="96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 dirty="0"/>
              <a:t>Multichannel EEG compression using COMPROMISE</a:t>
            </a:r>
            <a:endParaRPr lang="en-US"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74510" y="2857962"/>
            <a:ext cx="10842978" cy="248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Duc Thien Pham, Josef </a:t>
            </a:r>
            <a:r>
              <a:rPr lang="en-US" sz="3200" dirty="0" err="1"/>
              <a:t>Kohout</a:t>
            </a:r>
            <a:r>
              <a:rPr lang="en-US" sz="3200" dirty="0"/>
              <a:t>, Ivana </a:t>
            </a:r>
            <a:r>
              <a:rPr lang="en-US" sz="3200" dirty="0" err="1"/>
              <a:t>Kolingerova</a:t>
            </a:r>
            <a:r>
              <a:rPr lang="en-US" sz="3200" dirty="0"/>
              <a:t>,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Pavel </a:t>
            </a:r>
            <a:r>
              <a:rPr lang="en-US" sz="3200" dirty="0" err="1"/>
              <a:t>Šnejdar</a:t>
            </a:r>
            <a:r>
              <a:rPr lang="en-US" sz="3200" dirty="0"/>
              <a:t>, …</a:t>
            </a:r>
            <a:endParaRPr sz="1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/>
              <a:t>Department of Computer Science and Engineering</a:t>
            </a: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/>
              <a:t>Faculty of Applied Sciences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/>
              <a:t>University of West Bohemia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A8CDED-7095-6A3A-D1A1-A04272B26918}"/>
              </a:ext>
            </a:extLst>
          </p:cNvPr>
          <p:cNvGrpSpPr/>
          <p:nvPr/>
        </p:nvGrpSpPr>
        <p:grpSpPr>
          <a:xfrm>
            <a:off x="3133171" y="5442857"/>
            <a:ext cx="5925658" cy="1209125"/>
            <a:chOff x="4162133" y="5858949"/>
            <a:chExt cx="3779787" cy="771262"/>
          </a:xfrm>
        </p:grpSpPr>
        <p:pic>
          <p:nvPicPr>
            <p:cNvPr id="91" name="Google Shape;91;p1" descr="FAV_logo_jvs_cz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2133" y="5858949"/>
              <a:ext cx="1413981" cy="77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 descr="Logo_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3426" y="6047217"/>
              <a:ext cx="1808494" cy="3947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METHOD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92930-7966-736B-07B5-AB994B9F1C5A}"/>
              </a:ext>
            </a:extLst>
          </p:cNvPr>
          <p:cNvSpPr txBox="1"/>
          <p:nvPr/>
        </p:nvSpPr>
        <p:spPr>
          <a:xfrm>
            <a:off x="838199" y="16454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2.4. Decoder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A645E-6120-8368-73E3-DA11F7B632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8679815E-AF7C-40C1-28BA-580723511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98226"/>
            <a:ext cx="10724908" cy="210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Expansion of Residuals and Features: Decompress the residuals and features to reconstruct the compressed representation.</a:t>
            </a:r>
          </a:p>
          <a:p>
            <a:pPr marL="342900" lvl="0" algn="just">
              <a:spcBef>
                <a:spcPts val="600"/>
              </a:spcBef>
              <a:spcAft>
                <a:spcPts val="60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Reverse Channel Reduction (if applicable):</a:t>
            </a:r>
          </a:p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Reconstructed signal: Utilize the expanded residuals and features to reconstruct the original EEG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9B2EF-2A2D-85BF-CA1F-A6E639E0D22D}"/>
              </a:ext>
            </a:extLst>
          </p:cNvPr>
          <p:cNvSpPr txBox="1"/>
          <p:nvPr/>
        </p:nvSpPr>
        <p:spPr>
          <a:xfrm>
            <a:off x="838199" y="455113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2.5. Loss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8CD89D4D-4433-954D-5EEA-924EEBED5AC3}"/>
              </a:ext>
            </a:extLst>
          </p:cNvPr>
          <p:cNvSpPr txBox="1">
            <a:spLocks/>
          </p:cNvSpPr>
          <p:nvPr/>
        </p:nvSpPr>
        <p:spPr>
          <a:xfrm>
            <a:off x="838199" y="5203952"/>
            <a:ext cx="10724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algn="just">
              <a:spcBef>
                <a:spcPts val="600"/>
              </a:spcBef>
              <a:spcAft>
                <a:spcPts val="60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A loss function compares the reconstructed signal to the original signal to update the weights of both the compression and the expansion at the same time.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Using </a:t>
            </a:r>
            <a:r>
              <a:rPr lang="en-US" sz="2400" b="1" dirty="0"/>
              <a:t>Mean Squared Error (MSE).</a:t>
            </a:r>
          </a:p>
        </p:txBody>
      </p:sp>
    </p:spTree>
    <p:extLst>
      <p:ext uri="{BB962C8B-B14F-4D97-AF65-F5344CB8AC3E}">
        <p14:creationId xmlns:p14="http://schemas.microsoft.com/office/powerpoint/2010/main" val="8730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3. DISCUSSION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01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spcBef>
                <a:spcPts val="600"/>
              </a:spcBef>
              <a:spcAft>
                <a:spcPts val="60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…</a:t>
            </a: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body" idx="1"/>
          </p:nvPr>
        </p:nvSpPr>
        <p:spPr>
          <a:xfrm>
            <a:off x="642257" y="803082"/>
            <a:ext cx="10711542" cy="534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00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00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00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Thank you for your attention</a:t>
            </a:r>
            <a:endParaRPr sz="4000"/>
          </a:p>
          <a:p>
            <a:pPr marL="533400" lvl="0" indent="-279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218" name="Google Shape;218;p24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243" y="2721585"/>
            <a:ext cx="1148715" cy="101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1. DATASET</a:t>
            </a:r>
            <a:endParaRPr dirty="0"/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F191C951-1357-AFCE-CE6E-FEE2C5C2F819}"/>
              </a:ext>
            </a:extLst>
          </p:cNvPr>
          <p:cNvSpPr txBox="1">
            <a:spLocks/>
          </p:cNvSpPr>
          <p:nvPr/>
        </p:nvSpPr>
        <p:spPr>
          <a:xfrm>
            <a:off x="1986914" y="1792862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METHOD</a:t>
            </a:r>
            <a:endParaRPr lang="en-US" dirty="0"/>
          </a:p>
        </p:txBody>
      </p:sp>
      <p:pic>
        <p:nvPicPr>
          <p:cNvPr id="6" name="Google Shape;102;p2" descr="https://lh4.googleusercontent.com/86wQT6wPLXkxgpr6KjZLwNTFNVwnu_jPeeie-VUrdsh_C4b2azCxVdUIN8oeJ2w3AsiQ19aA6ya9IDjP76tQhFjAvAsmtUtm_EYfTUAo2ENHbQnrWu6nR838fmKx4i-X">
            <a:extLst>
              <a:ext uri="{FF2B5EF4-FFF2-40B4-BE49-F238E27FC236}">
                <a16:creationId xmlns:a16="http://schemas.microsoft.com/office/drawing/2014/main" id="{E93E66C0-252F-0A7A-9630-6EFC3B441E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24367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DFA135E1-829B-4DE7-F381-EAD5E58E9C4E}"/>
              </a:ext>
            </a:extLst>
          </p:cNvPr>
          <p:cNvSpPr txBox="1">
            <a:spLocks/>
          </p:cNvSpPr>
          <p:nvPr/>
        </p:nvSpPr>
        <p:spPr>
          <a:xfrm>
            <a:off x="1986914" y="3352104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DISCUSSION</a:t>
            </a:r>
            <a:endParaRPr lang="en-US" dirty="0"/>
          </a:p>
        </p:txBody>
      </p:sp>
      <p:pic>
        <p:nvPicPr>
          <p:cNvPr id="8" name="Google Shape;102;p2" descr="https://lh4.googleusercontent.com/86wQT6wPLXkxgpr6KjZLwNTFNVwnu_jPeeie-VUrdsh_C4b2azCxVdUIN8oeJ2w3AsiQ19aA6ya9IDjP76tQhFjAvAsmtUtm_EYfTUAo2ENHbQnrWu6nR838fmKx4i-X">
            <a:extLst>
              <a:ext uri="{FF2B5EF4-FFF2-40B4-BE49-F238E27FC236}">
                <a16:creationId xmlns:a16="http://schemas.microsoft.com/office/drawing/2014/main" id="{2622A279-E476-CF64-3E5F-0E8042EF1C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83609"/>
            <a:ext cx="1148715" cy="101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1. DATASET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b="1" dirty="0"/>
              <a:t>NUDZ</a:t>
            </a:r>
            <a:r>
              <a:rPr lang="en-US" sz="2400" dirty="0"/>
              <a:t> dataset: 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25 subjects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Face and house stimuli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EEG signal (256 electrodes)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Binocular rivalry</a:t>
            </a: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6.png">
            <a:extLst>
              <a:ext uri="{FF2B5EF4-FFF2-40B4-BE49-F238E27FC236}">
                <a16:creationId xmlns:a16="http://schemas.microsoft.com/office/drawing/2014/main" id="{A901A5F8-C332-5E0B-FC11-2C61A4CC9DC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10572" y="1825625"/>
            <a:ext cx="2843360" cy="3797709"/>
          </a:xfrm>
          <a:prstGeom prst="rect">
            <a:avLst/>
          </a:prstGeom>
          <a:ln/>
        </p:spPr>
      </p:pic>
      <p:pic>
        <p:nvPicPr>
          <p:cNvPr id="4" name="image5.png">
            <a:extLst>
              <a:ext uri="{FF2B5EF4-FFF2-40B4-BE49-F238E27FC236}">
                <a16:creationId xmlns:a16="http://schemas.microsoft.com/office/drawing/2014/main" id="{AAF39BCF-F564-E52A-EED6-885BD04753C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947355" y="1825625"/>
            <a:ext cx="2850416" cy="3797708"/>
          </a:xfrm>
          <a:prstGeom prst="rect">
            <a:avLst/>
          </a:prstGeom>
          <a:ln/>
        </p:spPr>
      </p:pic>
      <p:pic>
        <p:nvPicPr>
          <p:cNvPr id="7" name="Google Shape;78;p16" descr="Obsah obrázku text, muž&#10;&#10;Popis byl vytvořen automaticky">
            <a:extLst>
              <a:ext uri="{FF2B5EF4-FFF2-40B4-BE49-F238E27FC236}">
                <a16:creationId xmlns:a16="http://schemas.microsoft.com/office/drawing/2014/main" id="{BB77F878-A29A-C1D9-758D-D9286C06C8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249" y="4857499"/>
            <a:ext cx="1567594" cy="148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9;p16" descr="Obsah obrázku silueta, noční obloha&#10;&#10;Popis byl vytvořen automaticky">
            <a:extLst>
              <a:ext uri="{FF2B5EF4-FFF2-40B4-BE49-F238E27FC236}">
                <a16:creationId xmlns:a16="http://schemas.microsoft.com/office/drawing/2014/main" id="{4FAA4337-A235-E7F8-736F-9825C2CC65E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6914" y="4857498"/>
            <a:ext cx="1567597" cy="14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0;p16" descr="Obsah obrázku text, zelená, podepsat&#10;&#10;Popis byl vytvořen automaticky">
            <a:extLst>
              <a:ext uri="{FF2B5EF4-FFF2-40B4-BE49-F238E27FC236}">
                <a16:creationId xmlns:a16="http://schemas.microsoft.com/office/drawing/2014/main" id="{5EEBFC65-247B-5A8C-8A92-5C8A994EBF9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0577" y="4857498"/>
            <a:ext cx="1567597" cy="148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9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1. DATASET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b="1" dirty="0"/>
              <a:t>Experiment</a:t>
            </a:r>
            <a:endParaRPr lang="en-US" sz="2400" dirty="0"/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2C9D485-CF42-69CD-05CC-AB2484692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17179"/>
              </p:ext>
            </p:extLst>
          </p:nvPr>
        </p:nvGraphicFramePr>
        <p:xfrm>
          <a:off x="763816" y="2413256"/>
          <a:ext cx="10664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88">
                  <a:extLst>
                    <a:ext uri="{9D8B030D-6E8A-4147-A177-3AD203B41FA5}">
                      <a16:colId xmlns:a16="http://schemas.microsoft.com/office/drawing/2014/main" val="1298262579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370843276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2984389778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3778011174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124127645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2476304711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3041011646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1063129060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1119279858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2181002499"/>
                    </a:ext>
                  </a:extLst>
                </a:gridCol>
                <a:gridCol w="969488">
                  <a:extLst>
                    <a:ext uri="{9D8B030D-6E8A-4147-A177-3AD203B41FA5}">
                      <a16:colId xmlns:a16="http://schemas.microsoft.com/office/drawing/2014/main" val="393185432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Training - Replay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Flash suppression - Binocular rivalry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Experiment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98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Trials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Nonriv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Rest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Trials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Rest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Flash/Br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47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1300</a:t>
                      </a:r>
                      <a:endParaRPr lang="vi-V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33,67</a:t>
                      </a:r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317156"/>
                  </a:ext>
                </a:extLst>
              </a:tr>
            </a:tbl>
          </a:graphicData>
        </a:graphic>
      </p:graphicFrame>
      <p:pic>
        <p:nvPicPr>
          <p:cNvPr id="6" name="image2.png">
            <a:extLst>
              <a:ext uri="{FF2B5EF4-FFF2-40B4-BE49-F238E27FC236}">
                <a16:creationId xmlns:a16="http://schemas.microsoft.com/office/drawing/2014/main" id="{5C53DB7A-AB56-EA08-606B-5A7318C3E593}"/>
              </a:ext>
            </a:extLst>
          </p:cNvPr>
          <p:cNvPicPr/>
          <p:nvPr/>
        </p:nvPicPr>
        <p:blipFill>
          <a:blip r:embed="rId4"/>
          <a:srcRect r="39903"/>
          <a:stretch>
            <a:fillRect/>
          </a:stretch>
        </p:blipFill>
        <p:spPr>
          <a:xfrm>
            <a:off x="1507173" y="3708337"/>
            <a:ext cx="3624215" cy="2967099"/>
          </a:xfrm>
          <a:prstGeom prst="rect">
            <a:avLst/>
          </a:prstGeom>
          <a:ln/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133B7357-352E-0E20-D395-338918A010E9}"/>
              </a:ext>
            </a:extLst>
          </p:cNvPr>
          <p:cNvPicPr/>
          <p:nvPr/>
        </p:nvPicPr>
        <p:blipFill>
          <a:blip r:embed="rId5"/>
          <a:srcRect r="33653"/>
          <a:stretch>
            <a:fillRect/>
          </a:stretch>
        </p:blipFill>
        <p:spPr>
          <a:xfrm>
            <a:off x="5582828" y="4167330"/>
            <a:ext cx="5770971" cy="20491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566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4;p19">
            <a:extLst>
              <a:ext uri="{FF2B5EF4-FFF2-40B4-BE49-F238E27FC236}">
                <a16:creationId xmlns:a16="http://schemas.microsoft.com/office/drawing/2014/main" id="{E2A13690-45F5-683F-B5CC-438BA9C7F8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408"/>
          <a:stretch/>
        </p:blipFill>
        <p:spPr>
          <a:xfrm>
            <a:off x="6264092" y="1513900"/>
            <a:ext cx="5975059" cy="410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1. DATASET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b="1" dirty="0"/>
              <a:t>Stimulus frequency tagging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dirty="0"/>
              <a:t>F</a:t>
            </a:r>
            <a:r>
              <a:rPr lang="en-US" sz="2400" dirty="0"/>
              <a:t>ace: </a:t>
            </a:r>
            <a:r>
              <a:rPr lang="en-US" sz="2400" dirty="0">
                <a:solidFill>
                  <a:srgbClr val="FF0000"/>
                </a:solidFill>
              </a:rPr>
              <a:t>8.57 HZ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400" dirty="0"/>
              <a:t>House: </a:t>
            </a:r>
            <a:r>
              <a:rPr lang="en-US" sz="2400" dirty="0">
                <a:solidFill>
                  <a:srgbClr val="FF0000"/>
                </a:solidFill>
              </a:rPr>
              <a:t>6.67 HZ</a:t>
            </a: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A blue line graph with black text&#10;&#10;Description automatically generated">
            <a:extLst>
              <a:ext uri="{FF2B5EF4-FFF2-40B4-BE49-F238E27FC236}">
                <a16:creationId xmlns:a16="http://schemas.microsoft.com/office/drawing/2014/main" id="{F2AC5944-2C87-6EFC-8A09-1976DEC673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1" r="8035"/>
          <a:stretch/>
        </p:blipFill>
        <p:spPr>
          <a:xfrm>
            <a:off x="0" y="3429000"/>
            <a:ext cx="6495515" cy="27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1. DATASET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577583"/>
            <a:ext cx="10515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b="1" dirty="0"/>
              <a:t>Description of marks in the EEG recording</a:t>
            </a:r>
            <a:endParaRPr lang="en-US" sz="2400" dirty="0"/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D8704-BF94-C3F6-838C-200EAD29BD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B2FA30-4188-BDB2-9523-FA074BDBB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24559"/>
              </p:ext>
            </p:extLst>
          </p:nvPr>
        </p:nvGraphicFramePr>
        <p:xfrm>
          <a:off x="3106579" y="2158399"/>
          <a:ext cx="5978842" cy="4585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130">
                  <a:extLst>
                    <a:ext uri="{9D8B030D-6E8A-4147-A177-3AD203B41FA5}">
                      <a16:colId xmlns:a16="http://schemas.microsoft.com/office/drawing/2014/main" val="505276483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3725361533"/>
                    </a:ext>
                  </a:extLst>
                </a:gridCol>
                <a:gridCol w="1349826">
                  <a:extLst>
                    <a:ext uri="{9D8B030D-6E8A-4147-A177-3AD203B41FA5}">
                      <a16:colId xmlns:a16="http://schemas.microsoft.com/office/drawing/2014/main" val="3445474371"/>
                    </a:ext>
                  </a:extLst>
                </a:gridCol>
              </a:tblGrid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Marks</a:t>
                      </a:r>
                      <a:endParaRPr lang="vi-VN" sz="11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vi-VN" sz="11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Target/Non target</a:t>
                      </a:r>
                      <a:endParaRPr lang="vi-VN" sz="11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495805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of experiment or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02346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HRep</a:t>
                      </a:r>
                      <a:endParaRPr lang="vi-VN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Presentation of the house in the replay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41615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FRep</a:t>
                      </a:r>
                      <a:endParaRPr lang="vi-VN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Presentation of the face in the replay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10959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RFix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Fixation cross in the replay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205195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</a:t>
                      </a:r>
                      <a:endParaRPr lang="vi-VN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subject - I see a house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683541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</a:t>
                      </a:r>
                      <a:endParaRPr lang="vi-VN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subject - I see a face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43527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subject - undefined content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41290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SFix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Fixation cross in flash suppression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421835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the trial in the flash suppression block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54218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Hrs1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 on the right as the first stimulus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30473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Hrs2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 on the right as second stimulus (flash suppression)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47975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Hls1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 on the left as the first stimulus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324620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Hls2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 on the left as second stimulus (flash suppression)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025029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Frs1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on the right as the first stimulus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51476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Frs2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right as second stimulus (flash suppression)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1446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Fls1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left as first stimulus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902244"/>
                  </a:ext>
                </a:extLst>
              </a:tr>
              <a:tr h="240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Fls2</a:t>
                      </a:r>
                      <a:endParaRPr lang="vi-VN" sz="1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left as second stimulus (flash suppression)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vi-VN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3551" marR="43551" marT="43551" marB="43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11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7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METHOD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92930-7966-736B-07B5-AB994B9F1C5A}"/>
              </a:ext>
            </a:extLst>
          </p:cNvPr>
          <p:cNvSpPr txBox="1"/>
          <p:nvPr/>
        </p:nvSpPr>
        <p:spPr>
          <a:xfrm>
            <a:off x="838199" y="16454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2.1. Proposed method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diagram of a computer code&#10;&#10;Description automatically generated">
            <a:extLst>
              <a:ext uri="{FF2B5EF4-FFF2-40B4-BE49-F238E27FC236}">
                <a16:creationId xmlns:a16="http://schemas.microsoft.com/office/drawing/2014/main" id="{785A9690-72A4-FFF9-4732-E050EE99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83" y="2168625"/>
            <a:ext cx="6652634" cy="4460775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296B4E0-734E-3E66-FB49-E06B2D7F52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METHOD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92930-7966-736B-07B5-AB994B9F1C5A}"/>
              </a:ext>
            </a:extLst>
          </p:cNvPr>
          <p:cNvSpPr txBox="1"/>
          <p:nvPr/>
        </p:nvSpPr>
        <p:spPr>
          <a:xfrm>
            <a:off x="838199" y="16454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2.3. Encoder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A645E-6120-8368-73E3-DA11F7B632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8679815E-AF7C-40C1-28BA-580723511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98226"/>
            <a:ext cx="10515600" cy="419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Feature Selection and Residual Determination: 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Use feature selection techniques, such as filter, wrapper, or embedded methods, to rank and select channels based on their contribution to discrimination between house and face stimuli.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Reduce the size of the data by encoding the difference (residuals) between the original EEG signal and the predicted values based on the selected features.</a:t>
            </a:r>
          </a:p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Compression of Residuals and Features: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Apply a compression algorithm (</a:t>
            </a:r>
            <a:r>
              <a:rPr lang="en-US" sz="2000" b="1" dirty="0"/>
              <a:t>like ZPAQ or Fourier, Wavelet Transform</a:t>
            </a:r>
            <a:r>
              <a:rPr lang="en-US" sz="2000" dirty="0"/>
              <a:t>) to both the residuals and selected features.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The compression process aims to reduce the size of the data representation while retaining critical information for face and house classification. </a:t>
            </a:r>
          </a:p>
        </p:txBody>
      </p:sp>
    </p:spTree>
    <p:extLst>
      <p:ext uri="{BB962C8B-B14F-4D97-AF65-F5344CB8AC3E}">
        <p14:creationId xmlns:p14="http://schemas.microsoft.com/office/powerpoint/2010/main" val="11785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986914" y="365125"/>
            <a:ext cx="93668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METHOD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Multichannel EEG compression using COMPROMISE</a:t>
            </a:r>
          </a:p>
        </p:txBody>
      </p:sp>
      <p:pic>
        <p:nvPicPr>
          <p:cNvPr id="102" name="Google Shape;102;p2" descr="https://lh4.googleusercontent.com/86wQT6wPLXkxgpr6KjZLwNTFNVwnu_jPeeie-VUrdsh_C4b2azCxVdUIN8oeJ2w3AsiQ19aA6ya9IDjP76tQhFjAvAsmtUtm_EYfTUAo2ENHbQnrWu6nR838fmKx4i-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6630"/>
            <a:ext cx="114871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92930-7966-736B-07B5-AB994B9F1C5A}"/>
              </a:ext>
            </a:extLst>
          </p:cNvPr>
          <p:cNvSpPr txBox="1"/>
          <p:nvPr/>
        </p:nvSpPr>
        <p:spPr>
          <a:xfrm>
            <a:off x="838199" y="16454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2.2. EEG processing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A645E-6120-8368-73E3-DA11F7B632F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51622" y="631031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8679815E-AF7C-40C1-28BA-580723511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98226"/>
            <a:ext cx="10515600" cy="455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Filtering: Apply bandpass filters to isolate frequency bands. Filtering can help remove noise and artifacts.</a:t>
            </a:r>
          </a:p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 err="1"/>
              <a:t>Downsampling</a:t>
            </a:r>
            <a:r>
              <a:rPr lang="en-US" sz="2400" dirty="0"/>
              <a:t> (if needed)</a:t>
            </a:r>
          </a:p>
          <a:p>
            <a:pPr marL="342900" lvl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Feature Extraction: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Time-Domain Features: Extract statistical measures such as mean, variance, skewness, and kurtosis from the EEG signal within each epoch.</a:t>
            </a:r>
          </a:p>
          <a:p>
            <a:pPr marL="685800" lvl="1" indent="-228600" algn="just">
              <a:spcBef>
                <a:spcPts val="600"/>
              </a:spcBef>
              <a:spcAft>
                <a:spcPts val="600"/>
              </a:spcAft>
              <a:buSzPts val="2000"/>
            </a:pPr>
            <a:r>
              <a:rPr lang="en-US" sz="2000" dirty="0"/>
              <a:t>Frequency-Domain Features: Apply </a:t>
            </a:r>
            <a:r>
              <a:rPr lang="en-US" sz="2000" b="1" dirty="0"/>
              <a:t>Fourier transforms </a:t>
            </a:r>
            <a:r>
              <a:rPr lang="en-US" sz="2000" dirty="0"/>
              <a:t>to analyze frequency components.</a:t>
            </a:r>
          </a:p>
        </p:txBody>
      </p:sp>
    </p:spTree>
    <p:extLst>
      <p:ext uri="{BB962C8B-B14F-4D97-AF65-F5344CB8AC3E}">
        <p14:creationId xmlns:p14="http://schemas.microsoft.com/office/powerpoint/2010/main" val="754257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3bd78b-d00c-42cd-bbfb-b236dd4dac4f" xsi:nil="true"/>
    <lcf76f155ced4ddcb4097134ff3c332f xmlns="c4b24ea2-7baa-4b69-8095-b850be0a7a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5E51D56EA6484080938458382C037B" ma:contentTypeVersion="12" ma:contentTypeDescription="Ustvari nov dokument." ma:contentTypeScope="" ma:versionID="aec7aa42c867dc1f71a942669a5f8157">
  <xsd:schema xmlns:xsd="http://www.w3.org/2001/XMLSchema" xmlns:xs="http://www.w3.org/2001/XMLSchema" xmlns:p="http://schemas.microsoft.com/office/2006/metadata/properties" xmlns:ns2="c4b24ea2-7baa-4b69-8095-b850be0a7a07" xmlns:ns3="4b3bd78b-d00c-42cd-bbfb-b236dd4dac4f" targetNamespace="http://schemas.microsoft.com/office/2006/metadata/properties" ma:root="true" ma:fieldsID="f6d756f4c03eccec6d06033245fc6241" ns2:_="" ns3:_="">
    <xsd:import namespace="c4b24ea2-7baa-4b69-8095-b850be0a7a07"/>
    <xsd:import namespace="4b3bd78b-d00c-42cd-bbfb-b236dd4da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24ea2-7baa-4b69-8095-b850be0a7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314c371a-e1e1-4790-b7b3-e586cefac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bd78b-d00c-42cd-bbfb-b236dd4dac4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fb0fc28-82ef-4c5f-9f7a-bf5c4ef97135}" ma:internalName="TaxCatchAll" ma:showField="CatchAllData" ma:web="4b3bd78b-d00c-42cd-bbfb-b236dd4da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4655E-6CB1-45F6-BB16-9601D2F5DADB}">
  <ds:schemaRefs>
    <ds:schemaRef ds:uri="http://schemas.microsoft.com/office/2006/metadata/properties"/>
    <ds:schemaRef ds:uri="http://schemas.microsoft.com/office/infopath/2007/PartnerControls"/>
    <ds:schemaRef ds:uri="4b3bd78b-d00c-42cd-bbfb-b236dd4dac4f"/>
    <ds:schemaRef ds:uri="c4b24ea2-7baa-4b69-8095-b850be0a7a07"/>
  </ds:schemaRefs>
</ds:datastoreItem>
</file>

<file path=customXml/itemProps2.xml><?xml version="1.0" encoding="utf-8"?>
<ds:datastoreItem xmlns:ds="http://schemas.openxmlformats.org/officeDocument/2006/customXml" ds:itemID="{FBB7270E-C820-4395-9ED6-FC0B5B0C4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4C5F5-EA45-4EB3-9550-718375DE7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24ea2-7baa-4b69-8095-b850be0a7a07"/>
    <ds:schemaRef ds:uri="4b3bd78b-d00c-42cd-bbfb-b236dd4da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645</Words>
  <Application>Microsoft Office PowerPoint</Application>
  <PresentationFormat>Widescreen</PresentationFormat>
  <Paragraphs>154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Motiv Office</vt:lpstr>
      <vt:lpstr>Multichannel EEG compression using COMPROMISE</vt:lpstr>
      <vt:lpstr>1. DATASET</vt:lpstr>
      <vt:lpstr>1. DATASET</vt:lpstr>
      <vt:lpstr>1. DATASET</vt:lpstr>
      <vt:lpstr>1. DATASET</vt:lpstr>
      <vt:lpstr>1. DATASET</vt:lpstr>
      <vt:lpstr>2. METHOD</vt:lpstr>
      <vt:lpstr>2. METHOD</vt:lpstr>
      <vt:lpstr>2. METHOD</vt:lpstr>
      <vt:lpstr>2. METHOD</vt:lpstr>
      <vt:lpstr>3.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Brain-Computer Interface</dc:title>
  <dc:creator>Roman Mouček</dc:creator>
  <cp:lastModifiedBy>Phạm Đức Thiện</cp:lastModifiedBy>
  <cp:revision>47</cp:revision>
  <dcterms:created xsi:type="dcterms:W3CDTF">2016-01-15T08:47:02Z</dcterms:created>
  <dcterms:modified xsi:type="dcterms:W3CDTF">2023-12-14T08:53:37Z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0x010100095E51D56EA6484080938458382C037B</vt:lpwstr>
  </property>
  <property fmtid="{D5CDD505-2E9C-101B-9397-08002B2CF9AE}" pid="3" name="MediaServiceImageTags">
    <vt:lpwstr/>
  </property>
</Properties>
</file>